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709" autoAdjust="0"/>
    <p:restoredTop sz="94660"/>
  </p:normalViewPr>
  <p:slideViewPr>
    <p:cSldViewPr>
      <p:cViewPr varScale="1">
        <p:scale>
          <a:sx n="73" d="100"/>
          <a:sy n="73" d="100"/>
        </p:scale>
        <p:origin x="-13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76AD-550D-4EE6-8FB6-6CDE2284ECBE}" type="datetimeFigureOut">
              <a:rPr lang="ko-KR" altLang="en-US" smtClean="0"/>
              <a:pPr/>
              <a:t>2011-10-31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D7FD-D981-4CDC-A01E-20441B7483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76AD-550D-4EE6-8FB6-6CDE2284ECBE}" type="datetimeFigureOut">
              <a:rPr lang="ko-KR" altLang="en-US" smtClean="0"/>
              <a:pPr/>
              <a:t>2011-10-31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D7FD-D981-4CDC-A01E-20441B7483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76AD-550D-4EE6-8FB6-6CDE2284ECBE}" type="datetimeFigureOut">
              <a:rPr lang="ko-KR" altLang="en-US" smtClean="0"/>
              <a:pPr/>
              <a:t>2011-10-31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D7FD-D981-4CDC-A01E-20441B7483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76AD-550D-4EE6-8FB6-6CDE2284ECBE}" type="datetimeFigureOut">
              <a:rPr lang="ko-KR" altLang="en-US" smtClean="0"/>
              <a:pPr/>
              <a:t>2011-10-31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D7FD-D981-4CDC-A01E-20441B7483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76AD-550D-4EE6-8FB6-6CDE2284ECBE}" type="datetimeFigureOut">
              <a:rPr lang="ko-KR" altLang="en-US" smtClean="0"/>
              <a:pPr/>
              <a:t>2011-10-31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D7FD-D981-4CDC-A01E-20441B7483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76AD-550D-4EE6-8FB6-6CDE2284ECBE}" type="datetimeFigureOut">
              <a:rPr lang="ko-KR" altLang="en-US" smtClean="0"/>
              <a:pPr/>
              <a:t>2011-10-31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D7FD-D981-4CDC-A01E-20441B7483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76AD-550D-4EE6-8FB6-6CDE2284ECBE}" type="datetimeFigureOut">
              <a:rPr lang="ko-KR" altLang="en-US" smtClean="0"/>
              <a:pPr/>
              <a:t>2011-10-31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D7FD-D981-4CDC-A01E-20441B7483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76AD-550D-4EE6-8FB6-6CDE2284ECBE}" type="datetimeFigureOut">
              <a:rPr lang="ko-KR" altLang="en-US" smtClean="0"/>
              <a:pPr/>
              <a:t>2011-10-31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D7FD-D981-4CDC-A01E-20441B7483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76AD-550D-4EE6-8FB6-6CDE2284ECBE}" type="datetimeFigureOut">
              <a:rPr lang="ko-KR" altLang="en-US" smtClean="0"/>
              <a:pPr/>
              <a:t>2011-10-31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D7FD-D981-4CDC-A01E-20441B7483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76AD-550D-4EE6-8FB6-6CDE2284ECBE}" type="datetimeFigureOut">
              <a:rPr lang="ko-KR" altLang="en-US" smtClean="0"/>
              <a:pPr/>
              <a:t>2011-10-31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D7FD-D981-4CDC-A01E-20441B7483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776AD-550D-4EE6-8FB6-6CDE2284ECBE}" type="datetimeFigureOut">
              <a:rPr lang="ko-KR" altLang="en-US" smtClean="0"/>
              <a:pPr/>
              <a:t>2011-10-31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D7FD-D981-4CDC-A01E-20441B7483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776AD-550D-4EE6-8FB6-6CDE2284ECBE}" type="datetimeFigureOut">
              <a:rPr lang="ko-KR" altLang="en-US" smtClean="0"/>
              <a:pPr/>
              <a:t>2011-10-31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ED7FD-D981-4CDC-A01E-20441B7483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43042" y="2056147"/>
            <a:ext cx="69294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6000" dirty="0" smtClean="0"/>
              <a:t>운영 체제의 일반</a:t>
            </a:r>
            <a:endParaRPr lang="ko-KR" alt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5429256" y="5500702"/>
            <a:ext cx="44161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 smtClean="0"/>
              <a:t>발표자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백승재 황영종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44" y="71414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3. </a:t>
            </a:r>
            <a:r>
              <a:rPr lang="ko-KR" altLang="en-US" sz="2800" dirty="0" smtClean="0"/>
              <a:t>프로그래밍 언어</a:t>
            </a:r>
            <a:endParaRPr lang="ko-KR" alt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071546"/>
            <a:ext cx="8662949" cy="4662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en-US" altLang="ko-KR" dirty="0" smtClean="0"/>
              <a:t>	- </a:t>
            </a:r>
            <a:r>
              <a:rPr lang="ko-KR" altLang="en-US" dirty="0" smtClean="0"/>
              <a:t>어셈블리어</a:t>
            </a:r>
            <a:endParaRPr lang="en-US" altLang="ko-KR" dirty="0" smtClean="0"/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</a:t>
            </a:r>
            <a:r>
              <a:rPr lang="en-US" altLang="ko-KR" dirty="0" smtClean="0"/>
              <a:t>	: </a:t>
            </a:r>
            <a:r>
              <a:rPr lang="ko-KR" altLang="en-US" dirty="0" smtClean="0"/>
              <a:t>전자 계산기의 이용 기술이 발전함에 따라 기계어의 명령을 기호화하여</a:t>
            </a:r>
            <a:endParaRPr lang="en-US" altLang="ko-KR" dirty="0" smtClean="0"/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</a:t>
            </a:r>
            <a:r>
              <a:rPr lang="en-US" altLang="ko-KR" dirty="0" smtClean="0"/>
              <a:t>	  </a:t>
            </a:r>
            <a:r>
              <a:rPr lang="ko-KR" altLang="en-US" dirty="0" smtClean="0"/>
              <a:t>프로그램을 작성하게 되었다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기계어에 대하여 </a:t>
            </a:r>
            <a:r>
              <a:rPr lang="en-US" altLang="ko-KR" dirty="0" smtClean="0"/>
              <a:t>1:1</a:t>
            </a:r>
            <a:r>
              <a:rPr lang="ko-KR" altLang="en-US" dirty="0" smtClean="0"/>
              <a:t>로 대응되는 기호화된</a:t>
            </a:r>
            <a:endParaRPr lang="en-US" altLang="ko-KR" dirty="0" smtClean="0"/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</a:t>
            </a:r>
            <a:r>
              <a:rPr lang="en-US" altLang="ko-KR" dirty="0" smtClean="0"/>
              <a:t>	  </a:t>
            </a:r>
            <a:r>
              <a:rPr lang="ko-KR" altLang="en-US" dirty="0" smtClean="0"/>
              <a:t>언어로 구성되어 </a:t>
            </a:r>
            <a:r>
              <a:rPr lang="ko-KR" altLang="en-US" dirty="0" smtClean="0"/>
              <a:t>있는 것을 </a:t>
            </a:r>
            <a:r>
              <a:rPr lang="ko-KR" altLang="en-US" dirty="0" smtClean="0"/>
              <a:t>어셈블러 언어 혹은 기호언어 라고 한다</a:t>
            </a:r>
            <a:r>
              <a:rPr lang="en-US" altLang="ko-KR" dirty="0" smtClean="0"/>
              <a:t>.</a:t>
            </a:r>
          </a:p>
          <a:p>
            <a:pPr marL="342900" indent="-342900">
              <a:lnSpc>
                <a:spcPct val="150000"/>
              </a:lnSpc>
            </a:pPr>
            <a:endParaRPr lang="en-US" altLang="ko-KR" dirty="0" smtClean="0"/>
          </a:p>
          <a:p>
            <a:pPr marL="342900" indent="-342900">
              <a:lnSpc>
                <a:spcPct val="150000"/>
              </a:lnSpc>
            </a:pPr>
            <a:r>
              <a:rPr lang="en-US" altLang="ko-KR" dirty="0" smtClean="0"/>
              <a:t>2. </a:t>
            </a:r>
            <a:r>
              <a:rPr lang="ko-KR" altLang="en-US" dirty="0" smtClean="0"/>
              <a:t>고급언어</a:t>
            </a:r>
            <a:endParaRPr lang="en-US" altLang="ko-KR" dirty="0" smtClean="0"/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</a:t>
            </a:r>
            <a:r>
              <a:rPr lang="en-US" altLang="ko-KR" dirty="0" smtClean="0"/>
              <a:t>- </a:t>
            </a:r>
            <a:r>
              <a:rPr lang="ko-KR" altLang="en-US" dirty="0" smtClean="0"/>
              <a:t>인터프리터 방식</a:t>
            </a:r>
            <a:endParaRPr lang="en-US" altLang="ko-KR" dirty="0" smtClean="0"/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</a:t>
            </a:r>
            <a:r>
              <a:rPr lang="en-US" altLang="ko-KR" dirty="0" smtClean="0"/>
              <a:t>	: </a:t>
            </a:r>
            <a:r>
              <a:rPr lang="ko-KR" altLang="en-US" dirty="0" smtClean="0"/>
              <a:t>문장 단위로 해석한 후 바로 실행하는 방식</a:t>
            </a:r>
            <a:endParaRPr lang="en-US" altLang="ko-KR" dirty="0" smtClean="0"/>
          </a:p>
          <a:p>
            <a:pPr marL="342900" indent="-342900">
              <a:lnSpc>
                <a:spcPct val="150000"/>
              </a:lnSpc>
            </a:pPr>
            <a:endParaRPr lang="en-US" altLang="ko-KR" dirty="0"/>
          </a:p>
          <a:p>
            <a:pPr marL="342900" indent="-342900">
              <a:lnSpc>
                <a:spcPct val="150000"/>
              </a:lnSpc>
            </a:pPr>
            <a:r>
              <a:rPr lang="en-US" altLang="ko-KR" dirty="0" smtClean="0"/>
              <a:t>	- </a:t>
            </a:r>
            <a:r>
              <a:rPr lang="ko-KR" altLang="en-US" dirty="0" smtClean="0"/>
              <a:t>컴파일러 방식</a:t>
            </a:r>
            <a:endParaRPr lang="en-US" altLang="ko-KR" dirty="0" smtClean="0"/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</a:t>
            </a:r>
            <a:r>
              <a:rPr lang="en-US" altLang="ko-KR" dirty="0" smtClean="0"/>
              <a:t>	: </a:t>
            </a:r>
            <a:r>
              <a:rPr lang="ko-KR" altLang="en-US" dirty="0" smtClean="0"/>
              <a:t>전체 프로그램을 완전히 번역한 후에 실행하는 방식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44" y="71414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3. </a:t>
            </a:r>
            <a:r>
              <a:rPr lang="ko-KR" altLang="en-US" sz="2800" dirty="0" smtClean="0"/>
              <a:t>프로그래밍 언어</a:t>
            </a:r>
            <a:endParaRPr lang="ko-KR" alt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071546"/>
            <a:ext cx="7516801" cy="4662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en-US" altLang="ko-KR" dirty="0" smtClean="0"/>
              <a:t>3. </a:t>
            </a:r>
            <a:r>
              <a:rPr lang="ko-KR" altLang="en-US" dirty="0" smtClean="0"/>
              <a:t>컴파일러 언어의 종류</a:t>
            </a:r>
            <a:endParaRPr lang="en-US" altLang="ko-KR" dirty="0" smtClean="0"/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</a:t>
            </a:r>
            <a:r>
              <a:rPr lang="en-US" altLang="ko-KR" dirty="0" smtClean="0"/>
              <a:t>- FORTRAN (</a:t>
            </a:r>
            <a:r>
              <a:rPr lang="en-US" altLang="ko-KR" dirty="0" err="1" smtClean="0"/>
              <a:t>FORmula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TRANslation</a:t>
            </a:r>
            <a:r>
              <a:rPr lang="en-US" altLang="ko-KR" dirty="0" smtClean="0"/>
              <a:t>)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</a:t>
            </a:r>
            <a:r>
              <a:rPr lang="en-US" altLang="ko-KR" dirty="0" smtClean="0"/>
              <a:t>	: </a:t>
            </a:r>
            <a:r>
              <a:rPr lang="ko-KR" altLang="en-US" dirty="0" smtClean="0"/>
              <a:t>과학</a:t>
            </a:r>
            <a:r>
              <a:rPr lang="en-US" altLang="ko-KR" dirty="0" smtClean="0"/>
              <a:t> </a:t>
            </a:r>
            <a:r>
              <a:rPr lang="ko-KR" altLang="en-US" dirty="0" smtClean="0"/>
              <a:t>기술 계산용 프로그램이다</a:t>
            </a:r>
            <a:r>
              <a:rPr lang="en-US" altLang="ko-KR" dirty="0" smtClean="0"/>
              <a:t>.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</a:t>
            </a:r>
            <a:r>
              <a:rPr lang="en-US" altLang="ko-KR" dirty="0" smtClean="0"/>
              <a:t>	  1945</a:t>
            </a:r>
            <a:r>
              <a:rPr lang="ko-KR" altLang="en-US" dirty="0" smtClean="0"/>
              <a:t>년에 </a:t>
            </a:r>
            <a:r>
              <a:rPr lang="en-US" altLang="ko-KR" dirty="0" smtClean="0"/>
              <a:t>IBM</a:t>
            </a:r>
            <a:r>
              <a:rPr lang="ko-KR" altLang="en-US" dirty="0" smtClean="0"/>
              <a:t>과 </a:t>
            </a:r>
            <a:r>
              <a:rPr lang="en-US" altLang="ko-KR" dirty="0" smtClean="0"/>
              <a:t>MIT</a:t>
            </a:r>
            <a:r>
              <a:rPr lang="ko-KR" altLang="en-US" dirty="0" smtClean="0"/>
              <a:t>가 개발한 최초의 고급 언어이다</a:t>
            </a:r>
            <a:r>
              <a:rPr lang="en-US" altLang="ko-KR" dirty="0" smtClean="0"/>
              <a:t>.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</a:t>
            </a:r>
            <a:r>
              <a:rPr lang="en-US" altLang="ko-KR" dirty="0" smtClean="0"/>
              <a:t>	  </a:t>
            </a:r>
            <a:r>
              <a:rPr lang="ko-KR" altLang="en-US" dirty="0" smtClean="0"/>
              <a:t>수식을 쉽게 명령문으로 표현할 수 있다</a:t>
            </a:r>
            <a:r>
              <a:rPr lang="en-US" altLang="ko-KR" dirty="0" smtClean="0"/>
              <a:t>.</a:t>
            </a:r>
          </a:p>
          <a:p>
            <a:pPr marL="342900" indent="-342900">
              <a:lnSpc>
                <a:spcPct val="150000"/>
              </a:lnSpc>
            </a:pPr>
            <a:endParaRPr lang="en-US" altLang="ko-KR" dirty="0"/>
          </a:p>
          <a:p>
            <a:pPr marL="342900" indent="-342900">
              <a:lnSpc>
                <a:spcPct val="150000"/>
              </a:lnSpc>
            </a:pPr>
            <a:r>
              <a:rPr lang="en-US" altLang="ko-KR" dirty="0" smtClean="0"/>
              <a:t>	- COBOL (Common Business Oriented Language)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</a:t>
            </a:r>
            <a:r>
              <a:rPr lang="en-US" altLang="ko-KR" dirty="0" smtClean="0"/>
              <a:t>	: </a:t>
            </a:r>
            <a:r>
              <a:rPr lang="ko-KR" altLang="en-US" dirty="0" smtClean="0"/>
              <a:t>사무 자료 처리용 프로그램이다</a:t>
            </a:r>
            <a:r>
              <a:rPr lang="en-US" altLang="ko-KR" dirty="0" smtClean="0"/>
              <a:t>.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</a:t>
            </a:r>
            <a:r>
              <a:rPr lang="en-US" altLang="ko-KR" dirty="0" smtClean="0"/>
              <a:t>	  </a:t>
            </a:r>
            <a:r>
              <a:rPr lang="ko-KR" altLang="en-US" dirty="0" smtClean="0"/>
              <a:t>화면 </a:t>
            </a:r>
            <a:r>
              <a:rPr lang="ko-KR" altLang="en-US" dirty="0" smtClean="0"/>
              <a:t>처리 면에서 </a:t>
            </a:r>
            <a:r>
              <a:rPr lang="ko-KR" altLang="en-US" dirty="0" smtClean="0"/>
              <a:t>다른 언어에 비해 강력한 기능을 보유한다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pPr marL="342900" indent="-342900">
              <a:lnSpc>
                <a:spcPct val="150000"/>
              </a:lnSpc>
            </a:pPr>
            <a:r>
              <a:rPr lang="en-US" altLang="ko-KR" dirty="0" smtClean="0"/>
              <a:t>		  </a:t>
            </a:r>
            <a:r>
              <a:rPr lang="ko-KR" altLang="en-US" dirty="0" smtClean="0"/>
              <a:t>어느 기종이나 공통적으로 사용할 수 있다</a:t>
            </a:r>
            <a:r>
              <a:rPr lang="en-US" altLang="ko-KR" dirty="0" smtClean="0"/>
              <a:t>.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</a:t>
            </a:r>
            <a:r>
              <a:rPr lang="en-US" altLang="ko-KR" dirty="0" smtClean="0"/>
              <a:t>	  4</a:t>
            </a:r>
            <a:r>
              <a:rPr lang="ko-KR" altLang="en-US" dirty="0" smtClean="0"/>
              <a:t>개의 </a:t>
            </a:r>
            <a:r>
              <a:rPr lang="en-US" altLang="ko-KR" dirty="0" smtClean="0"/>
              <a:t>division </a:t>
            </a:r>
            <a:r>
              <a:rPr lang="ko-KR" altLang="en-US" dirty="0" smtClean="0"/>
              <a:t>으로 구성된다</a:t>
            </a:r>
            <a:r>
              <a:rPr lang="en-US" altLang="ko-K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44" y="71414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3. </a:t>
            </a:r>
            <a:r>
              <a:rPr lang="ko-KR" altLang="en-US" sz="2800" dirty="0" smtClean="0"/>
              <a:t>프로그래밍 언어</a:t>
            </a:r>
            <a:endParaRPr lang="ko-KR" alt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071546"/>
            <a:ext cx="8090613" cy="54938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en-US" altLang="ko-KR" dirty="0" smtClean="0"/>
              <a:t>3. </a:t>
            </a:r>
            <a:r>
              <a:rPr lang="ko-KR" altLang="en-US" dirty="0" smtClean="0"/>
              <a:t>컴파일러 언어의 종류</a:t>
            </a:r>
            <a:endParaRPr lang="en-US" altLang="ko-KR" dirty="0" smtClean="0"/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</a:t>
            </a:r>
            <a:r>
              <a:rPr lang="en-US" altLang="ko-KR" dirty="0" smtClean="0"/>
              <a:t>- BASIC (Beginner’s All-purpose Symbolic Instruction Code)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</a:t>
            </a:r>
            <a:r>
              <a:rPr lang="en-US" altLang="ko-KR" dirty="0" smtClean="0"/>
              <a:t>	: 1964</a:t>
            </a:r>
            <a:r>
              <a:rPr lang="ko-KR" altLang="en-US" dirty="0" smtClean="0"/>
              <a:t>년 미국의 </a:t>
            </a:r>
            <a:r>
              <a:rPr lang="en-US" altLang="ko-KR" dirty="0" err="1" smtClean="0"/>
              <a:t>J.Kemeny</a:t>
            </a:r>
            <a:r>
              <a:rPr lang="ko-KR" altLang="en-US" dirty="0" smtClean="0"/>
              <a:t>와 </a:t>
            </a:r>
            <a:r>
              <a:rPr lang="en-US" altLang="ko-KR" dirty="0" err="1" smtClean="0"/>
              <a:t>T.Kurts</a:t>
            </a:r>
            <a:r>
              <a:rPr lang="ko-KR" altLang="en-US" dirty="0" smtClean="0"/>
              <a:t>에 의해 개발</a:t>
            </a:r>
            <a:endParaRPr lang="en-US" altLang="ko-KR" dirty="0" smtClean="0"/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</a:t>
            </a:r>
            <a:r>
              <a:rPr lang="en-US" altLang="ko-KR" dirty="0" smtClean="0"/>
              <a:t>	  </a:t>
            </a:r>
            <a:r>
              <a:rPr lang="ko-KR" altLang="en-US" dirty="0" smtClean="0"/>
              <a:t>명령문의 종류가 적고 문법 구조가 간단한 대화용 언어이다</a:t>
            </a:r>
            <a:endParaRPr lang="en-US" altLang="ko-KR" dirty="0" smtClean="0"/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</a:t>
            </a:r>
            <a:r>
              <a:rPr lang="en-US" altLang="ko-KR" dirty="0" smtClean="0"/>
              <a:t>	  </a:t>
            </a:r>
            <a:r>
              <a:rPr lang="ko-KR" altLang="en-US" dirty="0" smtClean="0"/>
              <a:t>프로그램은 행 번호 순으로 실행하며 일부만 실행시킬 수 있다</a:t>
            </a:r>
            <a:r>
              <a:rPr lang="en-US" altLang="ko-KR" dirty="0" smtClean="0"/>
              <a:t>.</a:t>
            </a:r>
          </a:p>
          <a:p>
            <a:pPr marL="342900" indent="-342900">
              <a:lnSpc>
                <a:spcPct val="150000"/>
              </a:lnSpc>
            </a:pPr>
            <a:endParaRPr lang="en-US" altLang="ko-KR" dirty="0"/>
          </a:p>
          <a:p>
            <a:pPr marL="342900" indent="-342900">
              <a:lnSpc>
                <a:spcPct val="150000"/>
              </a:lnSpc>
            </a:pPr>
            <a:r>
              <a:rPr lang="en-US" altLang="ko-KR" dirty="0" smtClean="0"/>
              <a:t>	- PL/1 (Programming Language One)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</a:t>
            </a:r>
            <a:r>
              <a:rPr lang="en-US" altLang="ko-KR" dirty="0" smtClean="0"/>
              <a:t>	: </a:t>
            </a:r>
            <a:r>
              <a:rPr lang="ko-KR" altLang="en-US" dirty="0" smtClean="0"/>
              <a:t>어셈블러 언어와 </a:t>
            </a:r>
            <a:r>
              <a:rPr lang="en-US" altLang="ko-KR" dirty="0" smtClean="0"/>
              <a:t>COBOL </a:t>
            </a:r>
            <a:r>
              <a:rPr lang="ko-KR" altLang="en-US" dirty="0" smtClean="0"/>
              <a:t>및 </a:t>
            </a:r>
            <a:r>
              <a:rPr lang="en-US" altLang="ko-KR" dirty="0" smtClean="0"/>
              <a:t>FORTRAN</a:t>
            </a:r>
            <a:r>
              <a:rPr lang="ko-KR" altLang="en-US" dirty="0" smtClean="0"/>
              <a:t>의 대안으로서 </a:t>
            </a:r>
            <a:r>
              <a:rPr lang="en-US" altLang="ko-KR" dirty="0" smtClean="0"/>
              <a:t>1960</a:t>
            </a:r>
            <a:r>
              <a:rPr lang="ko-KR" altLang="en-US" dirty="0" smtClean="0"/>
              <a:t>년 초에 </a:t>
            </a:r>
            <a:endParaRPr lang="en-US" altLang="ko-KR" dirty="0" smtClean="0"/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</a:t>
            </a:r>
            <a:r>
              <a:rPr lang="en-US" altLang="ko-KR" dirty="0" smtClean="0"/>
              <a:t>	  </a:t>
            </a:r>
            <a:r>
              <a:rPr lang="ko-KR" altLang="en-US" dirty="0" smtClean="0"/>
              <a:t>개발된 </a:t>
            </a:r>
            <a:r>
              <a:rPr lang="en-US" altLang="ko-KR" dirty="0" smtClean="0"/>
              <a:t>3</a:t>
            </a:r>
            <a:r>
              <a:rPr lang="ko-KR" altLang="en-US" dirty="0" smtClean="0"/>
              <a:t>세대 프로그래밍 언어이다</a:t>
            </a:r>
            <a:r>
              <a:rPr lang="en-US" altLang="ko-KR" dirty="0" smtClean="0"/>
              <a:t>.</a:t>
            </a:r>
          </a:p>
          <a:p>
            <a:pPr marL="342900" indent="-342900">
              <a:lnSpc>
                <a:spcPct val="150000"/>
              </a:lnSpc>
            </a:pPr>
            <a:endParaRPr lang="en-US" altLang="ko-KR" dirty="0"/>
          </a:p>
          <a:p>
            <a:pPr marL="342900" indent="-342900">
              <a:lnSpc>
                <a:spcPct val="150000"/>
              </a:lnSpc>
            </a:pPr>
            <a:r>
              <a:rPr lang="en-US" altLang="ko-KR" dirty="0" smtClean="0"/>
              <a:t>	- PASCAL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</a:t>
            </a:r>
            <a:r>
              <a:rPr lang="en-US" altLang="ko-KR" dirty="0" smtClean="0"/>
              <a:t>	: </a:t>
            </a:r>
            <a:r>
              <a:rPr lang="ko-KR" altLang="en-US" dirty="0" smtClean="0"/>
              <a:t>최초의 구조적 프로그래밍 기법에 의한 </a:t>
            </a:r>
            <a:r>
              <a:rPr lang="en-US" altLang="ko-KR" dirty="0" smtClean="0"/>
              <a:t>block </a:t>
            </a:r>
            <a:r>
              <a:rPr lang="ko-KR" altLang="en-US" dirty="0" smtClean="0"/>
              <a:t>구조 언어이다</a:t>
            </a:r>
            <a:r>
              <a:rPr lang="en-US" altLang="ko-KR" dirty="0" smtClean="0"/>
              <a:t>.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</a:t>
            </a:r>
            <a:r>
              <a:rPr lang="en-US" altLang="ko-KR" dirty="0" smtClean="0"/>
              <a:t>	  </a:t>
            </a:r>
            <a:r>
              <a:rPr lang="ko-KR" altLang="en-US" dirty="0" smtClean="0"/>
              <a:t>자료의 구조화 기능이 보완된 성능이 우수한 언어이다</a:t>
            </a:r>
            <a:r>
              <a:rPr lang="en-US" altLang="ko-K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44" y="71414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3. </a:t>
            </a:r>
            <a:r>
              <a:rPr lang="ko-KR" altLang="en-US" sz="2800" dirty="0" smtClean="0"/>
              <a:t>프로그래밍 언어</a:t>
            </a:r>
            <a:endParaRPr lang="ko-KR" alt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071546"/>
            <a:ext cx="8377486" cy="54938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en-US" altLang="ko-KR" dirty="0" smtClean="0"/>
              <a:t>3. </a:t>
            </a:r>
            <a:r>
              <a:rPr lang="ko-KR" altLang="en-US" dirty="0" smtClean="0"/>
              <a:t>컴파일러 언어의 종류</a:t>
            </a:r>
            <a:endParaRPr lang="en-US" altLang="ko-KR" dirty="0" smtClean="0"/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</a:t>
            </a:r>
            <a:r>
              <a:rPr lang="en-US" altLang="ko-KR" dirty="0" smtClean="0"/>
              <a:t>- C</a:t>
            </a:r>
            <a:r>
              <a:rPr lang="ko-KR" altLang="en-US" dirty="0" smtClean="0"/>
              <a:t>언어</a:t>
            </a:r>
            <a:endParaRPr lang="en-US" altLang="ko-KR" dirty="0" smtClean="0"/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</a:t>
            </a:r>
            <a:r>
              <a:rPr lang="en-US" altLang="ko-KR" dirty="0" smtClean="0"/>
              <a:t>	: </a:t>
            </a:r>
            <a:r>
              <a:rPr lang="ko-KR" altLang="en-US" dirty="0" smtClean="0"/>
              <a:t>고급 언어이며 구조적 프로그래밍 하기에 적합한 제어 구조들이 있다</a:t>
            </a:r>
            <a:endParaRPr lang="en-US" altLang="ko-KR" dirty="0" smtClean="0"/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</a:t>
            </a:r>
            <a:r>
              <a:rPr lang="en-US" altLang="ko-KR" dirty="0" smtClean="0"/>
              <a:t>	  </a:t>
            </a:r>
            <a:r>
              <a:rPr lang="ko-KR" altLang="en-US" dirty="0" smtClean="0"/>
              <a:t>컴퓨터를 강력하게 제어할 수 있고 융통성이 좋고 </a:t>
            </a:r>
            <a:r>
              <a:rPr lang="ko-KR" altLang="en-US" dirty="0" err="1" smtClean="0"/>
              <a:t>확작성도</a:t>
            </a:r>
            <a:r>
              <a:rPr lang="ko-KR" altLang="en-US" dirty="0" smtClean="0"/>
              <a:t> 좋다</a:t>
            </a:r>
            <a:endParaRPr lang="en-US" altLang="ko-KR" dirty="0" smtClean="0"/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</a:t>
            </a:r>
            <a:r>
              <a:rPr lang="en-US" altLang="ko-KR" dirty="0" smtClean="0"/>
              <a:t>	  </a:t>
            </a:r>
            <a:r>
              <a:rPr lang="ko-KR" altLang="en-US" dirty="0" smtClean="0"/>
              <a:t>연산자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함수</a:t>
            </a:r>
            <a:r>
              <a:rPr lang="en-US" altLang="ko-KR" dirty="0" smtClean="0"/>
              <a:t>, </a:t>
            </a:r>
            <a:r>
              <a:rPr lang="ko-KR" altLang="en-US" dirty="0" smtClean="0"/>
              <a:t>라이브러리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자료형</a:t>
            </a:r>
            <a:r>
              <a:rPr lang="ko-KR" altLang="en-US" dirty="0" smtClean="0"/>
              <a:t> 등이 다양하고 명령이 간결함</a:t>
            </a:r>
            <a:endParaRPr lang="en-US" altLang="ko-KR" dirty="0" smtClean="0"/>
          </a:p>
          <a:p>
            <a:pPr marL="342900" indent="-342900">
              <a:lnSpc>
                <a:spcPct val="150000"/>
              </a:lnSpc>
            </a:pPr>
            <a:endParaRPr lang="en-US" altLang="ko-KR" dirty="0"/>
          </a:p>
          <a:p>
            <a:pPr marL="342900" indent="-342900">
              <a:lnSpc>
                <a:spcPct val="150000"/>
              </a:lnSpc>
            </a:pPr>
            <a:r>
              <a:rPr lang="en-US" altLang="ko-KR" dirty="0" smtClean="0"/>
              <a:t>	- LISP (</a:t>
            </a:r>
            <a:r>
              <a:rPr lang="en-US" altLang="ko-KR" dirty="0" err="1" smtClean="0"/>
              <a:t>LISt</a:t>
            </a:r>
            <a:r>
              <a:rPr lang="en-US" altLang="ko-KR" dirty="0" smtClean="0"/>
              <a:t> Processor)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</a:t>
            </a:r>
            <a:r>
              <a:rPr lang="en-US" altLang="ko-KR" dirty="0" smtClean="0"/>
              <a:t>	: 1958</a:t>
            </a:r>
            <a:r>
              <a:rPr lang="ko-KR" altLang="en-US" dirty="0" smtClean="0"/>
              <a:t>년에 </a:t>
            </a:r>
            <a:r>
              <a:rPr lang="en-US" altLang="ko-KR" dirty="0" smtClean="0"/>
              <a:t>MIT</a:t>
            </a:r>
            <a:r>
              <a:rPr lang="ko-KR" altLang="en-US" dirty="0" smtClean="0"/>
              <a:t>에 의해 개발된 인공 지능언어이다</a:t>
            </a:r>
            <a:r>
              <a:rPr lang="en-US" altLang="ko-KR" dirty="0" smtClean="0"/>
              <a:t>.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</a:t>
            </a:r>
            <a:r>
              <a:rPr lang="en-US" altLang="ko-KR" dirty="0" smtClean="0"/>
              <a:t>	  </a:t>
            </a:r>
            <a:r>
              <a:rPr lang="ko-KR" altLang="en-US" dirty="0" smtClean="0"/>
              <a:t>제어구조는 </a:t>
            </a:r>
            <a:r>
              <a:rPr lang="en-US" altLang="ko-KR" dirty="0" smtClean="0"/>
              <a:t>recursion</a:t>
            </a:r>
            <a:r>
              <a:rPr lang="ko-KR" altLang="en-US" dirty="0" smtClean="0"/>
              <a:t>에 의존하고 기본자료로 </a:t>
            </a:r>
            <a:r>
              <a:rPr lang="en-US" altLang="ko-KR" dirty="0" smtClean="0"/>
              <a:t>linked list </a:t>
            </a:r>
            <a:r>
              <a:rPr lang="ko-KR" altLang="en-US" dirty="0" smtClean="0"/>
              <a:t>를 사용한다</a:t>
            </a:r>
            <a:r>
              <a:rPr lang="en-US" altLang="ko-KR" dirty="0" smtClean="0"/>
              <a:t>.</a:t>
            </a:r>
          </a:p>
          <a:p>
            <a:pPr marL="342900" indent="-342900">
              <a:lnSpc>
                <a:spcPct val="150000"/>
              </a:lnSpc>
            </a:pPr>
            <a:endParaRPr lang="en-US" altLang="ko-KR" dirty="0"/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</a:t>
            </a:r>
            <a:r>
              <a:rPr lang="en-US" altLang="ko-KR" dirty="0" smtClean="0"/>
              <a:t>- </a:t>
            </a:r>
            <a:r>
              <a:rPr lang="ko-KR" altLang="en-US" dirty="0" smtClean="0"/>
              <a:t>자바 언어</a:t>
            </a:r>
            <a:endParaRPr lang="en-US" altLang="ko-KR" dirty="0" smtClean="0"/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</a:t>
            </a:r>
            <a:r>
              <a:rPr lang="en-US" altLang="ko-KR" dirty="0" smtClean="0"/>
              <a:t>	: </a:t>
            </a:r>
            <a:r>
              <a:rPr lang="ko-KR" altLang="en-US" dirty="0" smtClean="0"/>
              <a:t>본산환경을 지원하는 차세대 객체 지향 언어이다</a:t>
            </a:r>
            <a:r>
              <a:rPr lang="en-US" altLang="ko-KR" dirty="0" smtClean="0"/>
              <a:t>.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</a:t>
            </a:r>
            <a:r>
              <a:rPr lang="en-US" altLang="ko-KR" dirty="0" smtClean="0"/>
              <a:t>	  </a:t>
            </a:r>
            <a:r>
              <a:rPr lang="ko-KR" altLang="en-US" dirty="0" smtClean="0"/>
              <a:t>자동 </a:t>
            </a:r>
            <a:r>
              <a:rPr lang="ko-KR" altLang="en-US" dirty="0" err="1" smtClean="0"/>
              <a:t>스레드를</a:t>
            </a:r>
            <a:r>
              <a:rPr lang="ko-KR" altLang="en-US" dirty="0" smtClean="0"/>
              <a:t> 지원하는 언어이며 프로그래밍 언어이다</a:t>
            </a:r>
            <a:r>
              <a:rPr lang="en-US" altLang="ko-K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71414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1. </a:t>
            </a:r>
            <a:r>
              <a:rPr lang="ko-KR" altLang="en-US" sz="2800" dirty="0" smtClean="0"/>
              <a:t>운영체제의 의의</a:t>
            </a:r>
            <a:endParaRPr lang="ko-KR" alt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1714488"/>
            <a:ext cx="8969122" cy="3831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/>
              <a:t>전자 계산기에서 사용자와 하드웨어와의 직접적으로 대화하는 대신 운영 체제라는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ko-KR" altLang="en-US" dirty="0" smtClean="0"/>
              <a:t>시스템 프로그램을 통하여 하드웨어를 다루는 것이다</a:t>
            </a:r>
            <a:r>
              <a:rPr lang="en-US" altLang="ko-KR" dirty="0" smtClean="0"/>
              <a:t>.</a:t>
            </a:r>
          </a:p>
          <a:p>
            <a:pPr>
              <a:lnSpc>
                <a:spcPct val="150000"/>
              </a:lnSpc>
            </a:pPr>
            <a:endParaRPr lang="en-US" altLang="ko-KR" dirty="0"/>
          </a:p>
          <a:p>
            <a:pPr>
              <a:lnSpc>
                <a:spcPct val="150000"/>
              </a:lnSpc>
            </a:pPr>
            <a:r>
              <a:rPr lang="ko-KR" altLang="en-US" dirty="0" smtClean="0"/>
              <a:t>한정된 컴퓨터 자원을 효율적으로 관리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운영함으로써 사용자에게 편의성을</a:t>
            </a:r>
            <a:r>
              <a:rPr lang="en-US" altLang="ko-KR" dirty="0"/>
              <a:t> </a:t>
            </a:r>
            <a:r>
              <a:rPr lang="ko-KR" altLang="en-US" dirty="0" smtClean="0"/>
              <a:t>제공하는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ko-KR" altLang="en-US" dirty="0" smtClean="0"/>
              <a:t>사</a:t>
            </a:r>
            <a:r>
              <a:rPr lang="ko-KR" altLang="en-US" dirty="0" smtClean="0"/>
              <a:t>람</a:t>
            </a:r>
            <a:r>
              <a:rPr lang="ko-KR" altLang="en-US" dirty="0" smtClean="0"/>
              <a:t>과 </a:t>
            </a:r>
            <a:r>
              <a:rPr lang="ko-KR" altLang="en-US" dirty="0" smtClean="0"/>
              <a:t>기계 간의 인터페이스를 위한 프로그램이다</a:t>
            </a:r>
            <a:r>
              <a:rPr lang="en-US" altLang="ko-KR" dirty="0" smtClean="0"/>
              <a:t>.</a:t>
            </a:r>
          </a:p>
          <a:p>
            <a:pPr>
              <a:lnSpc>
                <a:spcPct val="150000"/>
              </a:lnSpc>
            </a:pPr>
            <a:endParaRPr lang="en-US" altLang="ko-KR" dirty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dirty="0" smtClean="0"/>
              <a:t>넓은 의미로는 운영체제는 모든 시스템 소프트웨어의 집합을 의미한다</a:t>
            </a:r>
            <a:r>
              <a:rPr lang="en-US" altLang="ko-KR" dirty="0" smtClean="0"/>
              <a:t>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dirty="0" smtClean="0"/>
              <a:t>좁은 의미로는 </a:t>
            </a:r>
            <a:r>
              <a:rPr lang="ko-KR" altLang="en-US" dirty="0" smtClean="0"/>
              <a:t>소프트웨어 중 </a:t>
            </a:r>
            <a:r>
              <a:rPr lang="ko-KR" altLang="en-US" dirty="0" smtClean="0"/>
              <a:t>특히 컴퓨터 시스템을 </a:t>
            </a:r>
            <a:r>
              <a:rPr lang="ko-KR" altLang="en-US" dirty="0" smtClean="0"/>
              <a:t>관</a:t>
            </a:r>
            <a:r>
              <a:rPr lang="ko-KR" altLang="en-US" dirty="0" smtClean="0"/>
              <a:t>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운영하고 제어하는 </a:t>
            </a:r>
            <a:endParaRPr lang="en-US" altLang="ko-KR" dirty="0" smtClean="0"/>
          </a:p>
          <a:p>
            <a:pPr marL="342900" indent="-342900">
              <a:lnSpc>
                <a:spcPct val="150000"/>
              </a:lnSpc>
            </a:pPr>
            <a:r>
              <a:rPr lang="ko-KR" altLang="en-US" dirty="0"/>
              <a:t> </a:t>
            </a:r>
            <a:r>
              <a:rPr lang="ko-KR" altLang="en-US" dirty="0" smtClean="0"/>
              <a:t>    조직화된 프로그램의 집합을 의미한다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714356"/>
            <a:ext cx="4857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1-1. </a:t>
            </a:r>
            <a:r>
              <a:rPr lang="ko-KR" altLang="en-US" sz="2000" dirty="0" smtClean="0"/>
              <a:t>운영체제의 의의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1154275"/>
            <a:ext cx="8680581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dirty="0" smtClean="0"/>
              <a:t>처리능력의 향상</a:t>
            </a:r>
            <a:endParaRPr lang="en-US" altLang="ko-KR" dirty="0" smtClean="0"/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</a:t>
            </a:r>
            <a:r>
              <a:rPr lang="en-US" altLang="ko-KR" dirty="0" smtClean="0"/>
              <a:t>- </a:t>
            </a:r>
            <a:r>
              <a:rPr lang="ko-KR" altLang="en-US" dirty="0" smtClean="0"/>
              <a:t>일정한 시간 내의 처리하는 일의 양을 말한다</a:t>
            </a:r>
            <a:r>
              <a:rPr lang="en-US" altLang="ko-KR" dirty="0" smtClean="0"/>
              <a:t>. </a:t>
            </a:r>
            <a:endParaRPr lang="en-US" altLang="ko-KR" dirty="0"/>
          </a:p>
          <a:p>
            <a:pPr marL="342900" indent="-342900"/>
            <a:endParaRPr lang="en-US" altLang="ko-KR" dirty="0" smtClean="0"/>
          </a:p>
          <a:p>
            <a:pPr marL="342900" indent="-342900">
              <a:lnSpc>
                <a:spcPct val="150000"/>
              </a:lnSpc>
            </a:pPr>
            <a:r>
              <a:rPr lang="en-US" altLang="ko-KR" dirty="0" smtClean="0"/>
              <a:t>2. </a:t>
            </a:r>
            <a:r>
              <a:rPr lang="ko-KR" altLang="en-US" dirty="0" smtClean="0"/>
              <a:t>응답 시간의 단축</a:t>
            </a:r>
            <a:endParaRPr lang="en-US" altLang="ko-KR" dirty="0" smtClean="0"/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</a:t>
            </a:r>
            <a:r>
              <a:rPr lang="en-US" altLang="ko-KR" dirty="0" smtClean="0"/>
              <a:t>- </a:t>
            </a:r>
            <a:r>
              <a:rPr lang="ko-KR" altLang="en-US" dirty="0" smtClean="0"/>
              <a:t>사용자가 어떤 한 가지 작업을 컴퓨터에게 처리하도록 지시한 </a:t>
            </a:r>
            <a:r>
              <a:rPr lang="ko-KR" altLang="en-US" dirty="0"/>
              <a:t>후</a:t>
            </a:r>
            <a:r>
              <a:rPr lang="ko-KR" altLang="en-US" dirty="0" smtClean="0"/>
              <a:t>에 그 결과를</a:t>
            </a:r>
            <a:endParaRPr lang="en-US" altLang="ko-KR" dirty="0" smtClean="0"/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</a:t>
            </a:r>
            <a:r>
              <a:rPr lang="en-US" altLang="ko-KR" dirty="0" smtClean="0"/>
              <a:t>  </a:t>
            </a:r>
            <a:r>
              <a:rPr lang="ko-KR" altLang="en-US" dirty="0" smtClean="0"/>
              <a:t>얻을 때까지 소요되는 시간을 말한다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따라서 응답시간이 짧은 것이 시스템</a:t>
            </a:r>
            <a:endParaRPr lang="en-US" altLang="ko-KR" dirty="0" smtClean="0"/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</a:t>
            </a:r>
            <a:r>
              <a:rPr lang="en-US" altLang="ko-KR" dirty="0" smtClean="0"/>
              <a:t>  </a:t>
            </a:r>
            <a:r>
              <a:rPr lang="ko-KR" altLang="en-US" dirty="0" smtClean="0"/>
              <a:t>성능 측면에서 바람직한 것이다</a:t>
            </a:r>
            <a:r>
              <a:rPr lang="en-US" altLang="ko-KR" dirty="0" smtClean="0"/>
              <a:t>.</a:t>
            </a:r>
          </a:p>
          <a:p>
            <a:pPr marL="342900" indent="-342900"/>
            <a:endParaRPr lang="en-US" altLang="ko-KR" dirty="0"/>
          </a:p>
          <a:p>
            <a:pPr marL="342900" indent="-342900">
              <a:lnSpc>
                <a:spcPct val="150000"/>
              </a:lnSpc>
            </a:pPr>
            <a:r>
              <a:rPr lang="en-US" altLang="ko-KR" dirty="0" smtClean="0"/>
              <a:t>3. </a:t>
            </a:r>
            <a:r>
              <a:rPr lang="ko-KR" altLang="en-US" dirty="0" smtClean="0"/>
              <a:t>사용 가능도 향상</a:t>
            </a:r>
            <a:endParaRPr lang="en-US" altLang="ko-KR" dirty="0" smtClean="0"/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</a:t>
            </a:r>
            <a:r>
              <a:rPr lang="en-US" altLang="ko-KR" dirty="0" smtClean="0"/>
              <a:t>- </a:t>
            </a:r>
            <a:r>
              <a:rPr lang="ko-KR" altLang="en-US" dirty="0" smtClean="0"/>
              <a:t>사용자가 데이터 처리를 위해 시스템 </a:t>
            </a:r>
            <a:r>
              <a:rPr lang="ko-KR" altLang="en-US" dirty="0" smtClean="0"/>
              <a:t>요구 시 </a:t>
            </a:r>
            <a:r>
              <a:rPr lang="ko-KR" altLang="en-US" dirty="0" smtClean="0"/>
              <a:t>어느 정도 빨리 </a:t>
            </a:r>
            <a:r>
              <a:rPr lang="ko-KR" altLang="en-US" dirty="0" smtClean="0"/>
              <a:t>사용할 수 </a:t>
            </a:r>
            <a:r>
              <a:rPr lang="ko-KR" altLang="en-US" dirty="0" smtClean="0"/>
              <a:t>있는</a:t>
            </a:r>
            <a:endParaRPr lang="en-US" altLang="ko-KR" dirty="0" smtClean="0"/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</a:t>
            </a:r>
            <a:r>
              <a:rPr lang="en-US" altLang="ko-KR" dirty="0" smtClean="0"/>
              <a:t>  </a:t>
            </a:r>
            <a:r>
              <a:rPr lang="ko-KR" altLang="en-US" dirty="0" smtClean="0"/>
              <a:t>가를 말한다</a:t>
            </a:r>
            <a:r>
              <a:rPr lang="en-US" altLang="ko-KR" dirty="0" smtClean="0"/>
              <a:t>.</a:t>
            </a:r>
          </a:p>
          <a:p>
            <a:pPr marL="342900" indent="-342900"/>
            <a:endParaRPr lang="en-US" altLang="ko-KR" dirty="0"/>
          </a:p>
          <a:p>
            <a:pPr marL="342900" indent="-342900">
              <a:lnSpc>
                <a:spcPct val="150000"/>
              </a:lnSpc>
            </a:pPr>
            <a:r>
              <a:rPr lang="en-US" altLang="ko-KR" dirty="0" smtClean="0"/>
              <a:t>4. </a:t>
            </a:r>
            <a:r>
              <a:rPr lang="ko-KR" altLang="en-US" dirty="0" smtClean="0"/>
              <a:t>신뢰도 향상</a:t>
            </a:r>
            <a:endParaRPr lang="en-US" altLang="ko-KR" dirty="0" smtClean="0"/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</a:t>
            </a:r>
            <a:r>
              <a:rPr lang="en-US" altLang="ko-KR" dirty="0" smtClean="0"/>
              <a:t>- </a:t>
            </a:r>
            <a:r>
              <a:rPr lang="ko-KR" altLang="en-US" dirty="0" smtClean="0"/>
              <a:t>시스템이 어느 정도 정확하게 작동하는가를 나타내는 것이다</a:t>
            </a:r>
            <a:r>
              <a:rPr lang="en-US" altLang="ko-KR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34" y="714356"/>
            <a:ext cx="4857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1-2. </a:t>
            </a:r>
            <a:r>
              <a:rPr lang="ko-KR" altLang="en-US" sz="2000" dirty="0" smtClean="0"/>
              <a:t>운영체제의 목적</a:t>
            </a:r>
            <a:endParaRPr lang="ko-KR" alt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42844" y="71414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1. </a:t>
            </a:r>
            <a:r>
              <a:rPr lang="ko-KR" altLang="en-US" sz="2800" dirty="0" smtClean="0"/>
              <a:t>운영체제의 의의</a:t>
            </a:r>
            <a:endParaRPr lang="ko-KR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7224" y="1357298"/>
            <a:ext cx="727154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 smtClean="0"/>
              <a:t>운영체제는 컴퓨터 시스템을 관리하는 여러 프로그램들의 모임이다</a:t>
            </a:r>
            <a:r>
              <a:rPr lang="en-US" altLang="ko-KR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dirty="0" smtClean="0"/>
              <a:t>그 중에서 가장 기본적이고 자주 사용되는 부분인 제어프로그램과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ko-KR" altLang="en-US" dirty="0" smtClean="0"/>
              <a:t>이를 기반으로 사용자의 특정한 요구에 맞추어서 문제를 해결하는 </a:t>
            </a:r>
            <a:endParaRPr lang="en-US" altLang="ko-KR" dirty="0" smtClean="0"/>
          </a:p>
          <a:p>
            <a:pPr>
              <a:lnSpc>
                <a:spcPct val="150000"/>
              </a:lnSpc>
            </a:pPr>
            <a:r>
              <a:rPr lang="ko-KR" altLang="en-US" dirty="0" smtClean="0"/>
              <a:t>처리 프로그램의 </a:t>
            </a:r>
            <a:r>
              <a:rPr lang="ko-KR" altLang="en-US" dirty="0" smtClean="0"/>
              <a:t>두 가지 </a:t>
            </a:r>
            <a:r>
              <a:rPr lang="ko-KR" altLang="en-US" dirty="0" smtClean="0"/>
              <a:t>요소로 이루어져 있다</a:t>
            </a:r>
            <a:r>
              <a:rPr lang="en-US" altLang="ko-KR" dirty="0" smtClean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286124"/>
            <a:ext cx="6072230" cy="3068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42844" y="71414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1. </a:t>
            </a:r>
            <a:r>
              <a:rPr lang="ko-KR" altLang="en-US" sz="2800" dirty="0" smtClean="0"/>
              <a:t>운영체제의 의의</a:t>
            </a:r>
            <a:endParaRPr lang="ko-KR" alt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714356"/>
            <a:ext cx="4857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1-3. </a:t>
            </a:r>
            <a:r>
              <a:rPr lang="ko-KR" altLang="en-US" sz="2000" dirty="0" smtClean="0"/>
              <a:t>운영체제의 구성과 기능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1428736"/>
            <a:ext cx="8650125" cy="4662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dirty="0" smtClean="0"/>
              <a:t>제어 프로그램</a:t>
            </a:r>
            <a:endParaRPr lang="en-US" altLang="ko-KR" dirty="0" smtClean="0"/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</a:t>
            </a:r>
            <a:r>
              <a:rPr lang="en-US" altLang="ko-KR" dirty="0" smtClean="0"/>
              <a:t>- </a:t>
            </a:r>
            <a:r>
              <a:rPr lang="ko-KR" altLang="en-US" dirty="0" smtClean="0"/>
              <a:t>각종 입</a:t>
            </a:r>
            <a:r>
              <a:rPr lang="en-US" altLang="ko-KR" dirty="0" smtClean="0"/>
              <a:t>-</a:t>
            </a:r>
            <a:r>
              <a:rPr lang="ko-KR" altLang="en-US" dirty="0" smtClean="0"/>
              <a:t>출력 장치를 제어하고 사용자의 작업을 수행</a:t>
            </a:r>
            <a:r>
              <a:rPr lang="en-US" altLang="ko-KR" dirty="0" smtClean="0"/>
              <a:t>-</a:t>
            </a:r>
            <a:r>
              <a:rPr lang="ko-KR" altLang="en-US" dirty="0" smtClean="0"/>
              <a:t>중단 시키는 일을</a:t>
            </a:r>
            <a:endParaRPr lang="en-US" altLang="ko-KR" dirty="0" smtClean="0"/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</a:t>
            </a:r>
            <a:r>
              <a:rPr lang="en-US" altLang="ko-KR" dirty="0" smtClean="0"/>
              <a:t>  </a:t>
            </a:r>
            <a:r>
              <a:rPr lang="ko-KR" altLang="en-US" dirty="0" smtClean="0"/>
              <a:t>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사용자 프로그램이 중앙 처리 장치를 사용하는 순서를 정한다</a:t>
            </a:r>
            <a:r>
              <a:rPr lang="en-US" altLang="ko-KR" dirty="0" smtClean="0"/>
              <a:t>.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 </a:t>
            </a:r>
            <a:r>
              <a:rPr lang="en-US" altLang="ko-KR" dirty="0" smtClean="0"/>
              <a:t> </a:t>
            </a:r>
            <a:r>
              <a:rPr lang="ko-KR" altLang="en-US" dirty="0" smtClean="0"/>
              <a:t>또한 이는 사용자들의 작업을 관리하고 감시하는 역할을 하므로 감독자</a:t>
            </a:r>
            <a:endParaRPr lang="en-US" altLang="ko-KR" dirty="0" smtClean="0"/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 </a:t>
            </a:r>
            <a:r>
              <a:rPr lang="en-US" altLang="ko-KR" dirty="0" smtClean="0"/>
              <a:t> </a:t>
            </a:r>
            <a:r>
              <a:rPr lang="ko-KR" altLang="en-US" dirty="0" smtClean="0"/>
              <a:t>또는 모니터 라고도 한다</a:t>
            </a:r>
            <a:r>
              <a:rPr lang="en-US" altLang="ko-KR" dirty="0" smtClean="0"/>
              <a:t>.</a:t>
            </a:r>
          </a:p>
          <a:p>
            <a:pPr marL="342900" indent="-342900">
              <a:lnSpc>
                <a:spcPct val="150000"/>
              </a:lnSpc>
            </a:pPr>
            <a:endParaRPr lang="en-US" altLang="ko-KR" dirty="0"/>
          </a:p>
          <a:p>
            <a:pPr marL="342900" indent="-342900">
              <a:lnSpc>
                <a:spcPct val="150000"/>
              </a:lnSpc>
            </a:pPr>
            <a:r>
              <a:rPr lang="en-US" altLang="ko-KR" dirty="0" smtClean="0"/>
              <a:t>2. </a:t>
            </a:r>
            <a:r>
              <a:rPr lang="ko-KR" altLang="en-US" dirty="0" smtClean="0"/>
              <a:t>처리 프로그램</a:t>
            </a:r>
            <a:endParaRPr lang="en-US" altLang="ko-KR" dirty="0" smtClean="0"/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</a:t>
            </a:r>
            <a:r>
              <a:rPr lang="en-US" altLang="ko-KR" dirty="0" smtClean="0"/>
              <a:t>- </a:t>
            </a:r>
            <a:r>
              <a:rPr lang="ko-KR" altLang="en-US" dirty="0" smtClean="0"/>
              <a:t>서비스 프로그램과 언어 번역 프로그램 두 가지로 나누는데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서비스 프로그램</a:t>
            </a:r>
            <a:endParaRPr lang="en-US" altLang="ko-KR" dirty="0" smtClean="0"/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</a:t>
            </a:r>
            <a:r>
              <a:rPr lang="en-US" altLang="ko-KR" dirty="0" smtClean="0"/>
              <a:t>  </a:t>
            </a:r>
            <a:r>
              <a:rPr lang="ko-KR" altLang="en-US" dirty="0" smtClean="0"/>
              <a:t>은 컴퓨터 시스템을 사용하는 것을 </a:t>
            </a:r>
            <a:r>
              <a:rPr lang="ko-KR" altLang="en-US" dirty="0" smtClean="0"/>
              <a:t>좀 </a:t>
            </a:r>
            <a:r>
              <a:rPr lang="ko-KR" altLang="en-US" dirty="0" smtClean="0"/>
              <a:t>더 편리하게 도와주는 유틸리티 프로</a:t>
            </a:r>
            <a:endParaRPr lang="en-US" altLang="ko-KR" dirty="0" smtClean="0"/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 </a:t>
            </a:r>
            <a:r>
              <a:rPr lang="en-US" altLang="ko-KR" dirty="0" smtClean="0"/>
              <a:t> </a:t>
            </a:r>
            <a:r>
              <a:rPr lang="ko-KR" altLang="en-US" dirty="0" smtClean="0"/>
              <a:t>그램이고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또 하나는 사용자가 프로그램을 편리한 언어 형식으로 작성하여 </a:t>
            </a:r>
            <a:endParaRPr lang="en-US" altLang="ko-KR" dirty="0" smtClean="0"/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</a:t>
            </a:r>
            <a:r>
              <a:rPr lang="en-US" altLang="ko-KR" dirty="0" smtClean="0"/>
              <a:t>  </a:t>
            </a:r>
            <a:r>
              <a:rPr lang="ko-KR" altLang="en-US" dirty="0" smtClean="0"/>
              <a:t>실행시킬 수 있도록 하는 언어 번역 프로그램이다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2844" y="71414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1. </a:t>
            </a:r>
            <a:r>
              <a:rPr lang="ko-KR" altLang="en-US" sz="2800" dirty="0" smtClean="0"/>
              <a:t>운영체제의 의의</a:t>
            </a:r>
            <a:endParaRPr lang="ko-KR" alt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714356"/>
            <a:ext cx="4857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1-3. </a:t>
            </a:r>
            <a:r>
              <a:rPr lang="ko-KR" altLang="en-US" sz="2000" dirty="0" smtClean="0"/>
              <a:t>운영체제의 구성과 기능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1428736"/>
            <a:ext cx="876233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en-US" altLang="ko-KR" dirty="0" smtClean="0"/>
              <a:t>3. </a:t>
            </a:r>
            <a:r>
              <a:rPr lang="ko-KR" altLang="en-US" dirty="0" smtClean="0"/>
              <a:t>언어 번역 프로그램</a:t>
            </a:r>
            <a:endParaRPr lang="en-US" altLang="ko-KR" dirty="0" smtClean="0"/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</a:t>
            </a:r>
            <a:r>
              <a:rPr lang="en-US" altLang="ko-KR" dirty="0" smtClean="0"/>
              <a:t>- </a:t>
            </a:r>
            <a:r>
              <a:rPr lang="ko-KR" altLang="en-US" dirty="0" smtClean="0"/>
              <a:t>컴퓨터로 처리할 업무의 내용을 처리 순서대로 명령 할 때 컴퓨터가 직접 이해</a:t>
            </a:r>
            <a:endParaRPr lang="en-US" altLang="ko-KR" dirty="0" smtClean="0"/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</a:t>
            </a:r>
            <a:r>
              <a:rPr lang="en-US" altLang="ko-KR" dirty="0" smtClean="0"/>
              <a:t>  </a:t>
            </a:r>
            <a:r>
              <a:rPr lang="ko-KR" altLang="en-US" dirty="0" smtClean="0"/>
              <a:t>할 수 있는 유일한 언어는 기계어이다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그러나 이 기계어는 매우 복잡하고</a:t>
            </a:r>
            <a:endParaRPr lang="en-US" altLang="ko-KR" dirty="0" smtClean="0"/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</a:t>
            </a:r>
            <a:r>
              <a:rPr lang="en-US" altLang="ko-KR" dirty="0" smtClean="0"/>
              <a:t>  </a:t>
            </a:r>
            <a:r>
              <a:rPr lang="ko-KR" altLang="en-US" dirty="0" smtClean="0"/>
              <a:t>이해하기 어렵기 때문에 프로그램 작성이 쉽지 않고 착오가 발생할 경우가</a:t>
            </a:r>
            <a:endParaRPr lang="en-US" altLang="ko-KR" dirty="0" smtClean="0"/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</a:t>
            </a:r>
            <a:r>
              <a:rPr lang="en-US" altLang="ko-KR" dirty="0" smtClean="0"/>
              <a:t>  </a:t>
            </a:r>
            <a:r>
              <a:rPr lang="ko-KR" altLang="en-US" dirty="0" smtClean="0"/>
              <a:t>매우 많다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그래서 사람의 언어에 가까운 언어로 프로그램을 장성할 수 있도록</a:t>
            </a:r>
            <a:endParaRPr lang="en-US" altLang="ko-KR" dirty="0" smtClean="0"/>
          </a:p>
          <a:p>
            <a:pPr marL="342900" indent="-342900">
              <a:lnSpc>
                <a:spcPct val="150000"/>
              </a:lnSpc>
            </a:pPr>
            <a:r>
              <a:rPr lang="en-US" altLang="ko-KR" dirty="0" smtClean="0"/>
              <a:t>	  </a:t>
            </a:r>
            <a:r>
              <a:rPr lang="ko-KR" altLang="en-US" dirty="0" smtClean="0"/>
              <a:t>개발되었는데 이를 프로그래밍 언어라 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 프로그래밍 언어는 저급언어</a:t>
            </a:r>
            <a:endParaRPr lang="en-US" altLang="ko-KR" dirty="0" smtClean="0"/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</a:t>
            </a:r>
            <a:r>
              <a:rPr lang="en-US" altLang="ko-KR" dirty="0" smtClean="0"/>
              <a:t>  </a:t>
            </a:r>
            <a:r>
              <a:rPr lang="ko-KR" altLang="en-US" dirty="0" smtClean="0"/>
              <a:t>와 고급언어로 나눌 수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고급 언어 또는 저급 언어를 기계어로 번역하는 </a:t>
            </a:r>
            <a:endParaRPr lang="en-US" altLang="ko-KR" dirty="0" smtClean="0"/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</a:t>
            </a:r>
            <a:r>
              <a:rPr lang="en-US" altLang="ko-KR" dirty="0" smtClean="0"/>
              <a:t>  </a:t>
            </a:r>
            <a:r>
              <a:rPr lang="ko-KR" altLang="en-US" dirty="0" smtClean="0"/>
              <a:t>프로그램으로 컴파일러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어셈블러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인터프리터 등이 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714356"/>
            <a:ext cx="4857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/>
              <a:t>1-3. </a:t>
            </a:r>
            <a:r>
              <a:rPr lang="ko-KR" altLang="en-US" sz="2000" dirty="0" smtClean="0"/>
              <a:t>운영체제의 구성과 기능</a:t>
            </a:r>
            <a:endParaRPr lang="ko-KR" alt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42844" y="71414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1. </a:t>
            </a:r>
            <a:r>
              <a:rPr lang="ko-KR" altLang="en-US" sz="2800" dirty="0" smtClean="0"/>
              <a:t>운영체제의 의의</a:t>
            </a:r>
            <a:endParaRPr lang="ko-KR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44" y="71414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/>
              <a:t>2</a:t>
            </a:r>
            <a:r>
              <a:rPr lang="en-US" altLang="ko-KR" sz="2800" dirty="0" smtClean="0"/>
              <a:t>. </a:t>
            </a:r>
            <a:r>
              <a:rPr lang="ko-KR" altLang="en-US" sz="2800" dirty="0" smtClean="0"/>
              <a:t>운영체제의 종류</a:t>
            </a:r>
            <a:endParaRPr lang="ko-KR" alt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071546"/>
            <a:ext cx="8507457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ko-KR" dirty="0" smtClean="0"/>
              <a:t>MS-DOS</a:t>
            </a:r>
          </a:p>
          <a:p>
            <a:pPr marL="342900" indent="-342900"/>
            <a:r>
              <a:rPr lang="en-US" altLang="ko-KR" dirty="0"/>
              <a:t>	</a:t>
            </a:r>
            <a:r>
              <a:rPr lang="en-US" altLang="ko-KR" dirty="0" smtClean="0"/>
              <a:t>: IBM</a:t>
            </a:r>
            <a:r>
              <a:rPr lang="ko-KR" altLang="en-US" dirty="0" smtClean="0"/>
              <a:t>사가 </a:t>
            </a:r>
            <a:r>
              <a:rPr lang="en-US" altLang="ko-KR" dirty="0" smtClean="0"/>
              <a:t>1982</a:t>
            </a:r>
            <a:r>
              <a:rPr lang="ko-KR" altLang="en-US" dirty="0" smtClean="0"/>
              <a:t>년에 발표한 </a:t>
            </a:r>
            <a:r>
              <a:rPr lang="en-US" altLang="ko-KR" dirty="0" smtClean="0"/>
              <a:t>IBM PC</a:t>
            </a:r>
            <a:r>
              <a:rPr lang="ko-KR" altLang="en-US" dirty="0" smtClean="0"/>
              <a:t>를 위한 운영 체제로 </a:t>
            </a:r>
            <a:r>
              <a:rPr lang="en-US" altLang="ko-KR" dirty="0" smtClean="0"/>
              <a:t>MS</a:t>
            </a:r>
            <a:r>
              <a:rPr lang="ko-KR" altLang="en-US" dirty="0" smtClean="0"/>
              <a:t>사에 의해 개발</a:t>
            </a:r>
            <a:endParaRPr lang="en-US" altLang="ko-KR" dirty="0" smtClean="0"/>
          </a:p>
          <a:p>
            <a:pPr marL="342900" indent="-342900"/>
            <a:endParaRPr lang="en-US" altLang="ko-KR" dirty="0"/>
          </a:p>
          <a:p>
            <a:pPr marL="342900" indent="-342900"/>
            <a:r>
              <a:rPr lang="en-US" altLang="ko-KR" dirty="0" smtClean="0"/>
              <a:t>2. Windows 95</a:t>
            </a:r>
          </a:p>
          <a:p>
            <a:pPr marL="342900" indent="-342900"/>
            <a:r>
              <a:rPr lang="en-US" altLang="ko-KR" dirty="0"/>
              <a:t>	</a:t>
            </a:r>
            <a:r>
              <a:rPr lang="en-US" altLang="ko-KR" dirty="0" smtClean="0"/>
              <a:t>: </a:t>
            </a:r>
            <a:r>
              <a:rPr lang="ko-KR" altLang="en-US" dirty="0" smtClean="0"/>
              <a:t>미국의 마이크로소프트사가 </a:t>
            </a:r>
            <a:r>
              <a:rPr lang="en-US" altLang="ko-KR" dirty="0" smtClean="0"/>
              <a:t>1995</a:t>
            </a:r>
            <a:r>
              <a:rPr lang="ko-KR" altLang="en-US" dirty="0" smtClean="0"/>
              <a:t>년에 개발한 </a:t>
            </a:r>
            <a:r>
              <a:rPr lang="en-US" altLang="ko-KR" dirty="0" smtClean="0"/>
              <a:t>MS-DOS</a:t>
            </a:r>
            <a:r>
              <a:rPr lang="ko-KR" altLang="en-US" dirty="0" smtClean="0"/>
              <a:t>의 기능을 사용하지 </a:t>
            </a:r>
            <a:endParaRPr lang="en-US" altLang="ko-KR" dirty="0" smtClean="0"/>
          </a:p>
          <a:p>
            <a:pPr marL="342900" indent="-342900"/>
            <a:r>
              <a:rPr lang="en-US" altLang="ko-KR" dirty="0"/>
              <a:t>	</a:t>
            </a:r>
            <a:r>
              <a:rPr lang="en-US" altLang="ko-KR" dirty="0" smtClean="0"/>
              <a:t>  </a:t>
            </a:r>
            <a:r>
              <a:rPr lang="ko-KR" altLang="en-US" dirty="0" smtClean="0"/>
              <a:t>않는 하나의 독립된 운영 체계로 되어있다</a:t>
            </a:r>
            <a:r>
              <a:rPr lang="en-US" altLang="ko-KR" dirty="0" smtClean="0"/>
              <a:t>.</a:t>
            </a:r>
          </a:p>
          <a:p>
            <a:pPr marL="342900" indent="-342900"/>
            <a:endParaRPr lang="en-US" altLang="ko-KR" dirty="0"/>
          </a:p>
          <a:p>
            <a:pPr marL="342900" indent="-342900"/>
            <a:r>
              <a:rPr lang="en-US" altLang="ko-KR" dirty="0" smtClean="0"/>
              <a:t>3. Windows NT</a:t>
            </a:r>
          </a:p>
          <a:p>
            <a:pPr marL="342900" indent="-342900"/>
            <a:r>
              <a:rPr lang="en-US" altLang="ko-KR" dirty="0"/>
              <a:t>	</a:t>
            </a:r>
            <a:r>
              <a:rPr lang="en-US" altLang="ko-KR" dirty="0" smtClean="0"/>
              <a:t>: </a:t>
            </a:r>
            <a:r>
              <a:rPr lang="ko-KR" altLang="en-US" dirty="0" smtClean="0"/>
              <a:t>미국의 마이크로소프트사가 </a:t>
            </a:r>
            <a:r>
              <a:rPr lang="en-US" altLang="ko-KR" dirty="0" smtClean="0"/>
              <a:t>1997</a:t>
            </a:r>
            <a:r>
              <a:rPr lang="ko-KR" altLang="en-US" dirty="0" smtClean="0"/>
              <a:t>년 개발한 컴퓨터 운영 체계이다</a:t>
            </a:r>
            <a:r>
              <a:rPr lang="en-US" altLang="ko-KR" dirty="0" smtClean="0"/>
              <a:t>.</a:t>
            </a:r>
          </a:p>
          <a:p>
            <a:pPr marL="342900" indent="-342900"/>
            <a:endParaRPr lang="en-US" altLang="ko-KR" dirty="0"/>
          </a:p>
          <a:p>
            <a:pPr marL="342900" indent="-342900"/>
            <a:r>
              <a:rPr lang="en-US" altLang="ko-KR" dirty="0" smtClean="0"/>
              <a:t>4. Windows 2000</a:t>
            </a:r>
          </a:p>
          <a:p>
            <a:pPr marL="342900" indent="-342900"/>
            <a:r>
              <a:rPr lang="en-US" altLang="ko-KR" dirty="0"/>
              <a:t>	</a:t>
            </a:r>
            <a:r>
              <a:rPr lang="en-US" altLang="ko-KR" dirty="0" smtClean="0"/>
              <a:t>: </a:t>
            </a:r>
            <a:r>
              <a:rPr lang="ko-KR" altLang="en-US" dirty="0" smtClean="0"/>
              <a:t>미국의 마이크로소프트사가 윈도 </a:t>
            </a:r>
            <a:r>
              <a:rPr lang="en-US" altLang="ko-KR" dirty="0" smtClean="0"/>
              <a:t>NT</a:t>
            </a:r>
            <a:r>
              <a:rPr lang="ko-KR" altLang="en-US" dirty="0" smtClean="0"/>
              <a:t>의 기술과 윈도 </a:t>
            </a:r>
            <a:r>
              <a:rPr lang="en-US" altLang="ko-KR" dirty="0" smtClean="0"/>
              <a:t>98</a:t>
            </a:r>
            <a:r>
              <a:rPr lang="ko-KR" altLang="en-US" dirty="0" smtClean="0"/>
              <a:t>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인터페이스를 </a:t>
            </a:r>
            <a:endParaRPr lang="en-US" altLang="ko-KR" dirty="0" smtClean="0"/>
          </a:p>
          <a:p>
            <a:pPr marL="342900" indent="-342900"/>
            <a:r>
              <a:rPr lang="en-US" altLang="ko-KR" dirty="0"/>
              <a:t>	</a:t>
            </a:r>
            <a:r>
              <a:rPr lang="en-US" altLang="ko-KR" dirty="0" smtClean="0"/>
              <a:t>  </a:t>
            </a:r>
            <a:r>
              <a:rPr lang="ko-KR" altLang="en-US" dirty="0" smtClean="0"/>
              <a:t>결합하여 개발한 컴퓨터 운영 체계이다</a:t>
            </a:r>
            <a:r>
              <a:rPr lang="en-US" altLang="ko-KR" dirty="0" smtClean="0"/>
              <a:t>.</a:t>
            </a:r>
          </a:p>
          <a:p>
            <a:pPr marL="342900" indent="-342900"/>
            <a:endParaRPr lang="en-US" altLang="ko-KR" dirty="0"/>
          </a:p>
          <a:p>
            <a:pPr marL="342900" indent="-342900"/>
            <a:r>
              <a:rPr lang="en-US" altLang="ko-KR" dirty="0" smtClean="0"/>
              <a:t>5. Windows XP</a:t>
            </a:r>
          </a:p>
          <a:p>
            <a:pPr marL="342900" indent="-342900"/>
            <a:r>
              <a:rPr lang="en-US" altLang="ko-KR" dirty="0"/>
              <a:t>	</a:t>
            </a:r>
            <a:r>
              <a:rPr lang="en-US" altLang="ko-KR" dirty="0" smtClean="0"/>
              <a:t>: </a:t>
            </a:r>
            <a:r>
              <a:rPr lang="ko-KR" altLang="en-US" dirty="0" smtClean="0"/>
              <a:t>윈도 </a:t>
            </a:r>
            <a:r>
              <a:rPr lang="en-US" altLang="ko-KR" dirty="0" smtClean="0"/>
              <a:t>ME</a:t>
            </a:r>
            <a:r>
              <a:rPr lang="ko-KR" altLang="en-US" dirty="0" smtClean="0"/>
              <a:t>와 윈도 </a:t>
            </a:r>
            <a:r>
              <a:rPr lang="en-US" altLang="ko-KR" dirty="0" smtClean="0"/>
              <a:t>2000</a:t>
            </a:r>
            <a:r>
              <a:rPr lang="ko-KR" altLang="en-US" dirty="0" smtClean="0"/>
              <a:t>으로 나뉘어 있던 </a:t>
            </a:r>
            <a:r>
              <a:rPr lang="en-US" altLang="ko-KR" dirty="0" smtClean="0"/>
              <a:t>MS</a:t>
            </a:r>
            <a:r>
              <a:rPr lang="ko-KR" altLang="en-US" dirty="0" smtClean="0"/>
              <a:t>의 운영 체제를 하나로 합친 것으</a:t>
            </a:r>
            <a:endParaRPr lang="en-US" altLang="ko-KR" dirty="0" smtClean="0"/>
          </a:p>
          <a:p>
            <a:pPr marL="342900" indent="-342900"/>
            <a:r>
              <a:rPr lang="en-US" altLang="ko-KR" dirty="0"/>
              <a:t>	</a:t>
            </a:r>
            <a:r>
              <a:rPr lang="en-US" altLang="ko-KR" dirty="0" smtClean="0"/>
              <a:t>  </a:t>
            </a:r>
            <a:r>
              <a:rPr lang="ko-KR" altLang="en-US" dirty="0" smtClean="0"/>
              <a:t>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기존의 윈도가 컴퓨터를 위한 운영 체제인 데 비해 </a:t>
            </a:r>
            <a:r>
              <a:rPr lang="en-US" altLang="ko-KR" dirty="0" smtClean="0"/>
              <a:t>XP</a:t>
            </a:r>
            <a:r>
              <a:rPr lang="ko-KR" altLang="en-US" dirty="0" smtClean="0"/>
              <a:t>는 인터넷을 사용</a:t>
            </a:r>
            <a:endParaRPr lang="en-US" altLang="ko-KR" dirty="0" smtClean="0"/>
          </a:p>
          <a:p>
            <a:pPr marL="342900" indent="-342900"/>
            <a:r>
              <a:rPr lang="en-US" altLang="ko-KR" dirty="0"/>
              <a:t>	</a:t>
            </a:r>
            <a:r>
              <a:rPr lang="en-US" altLang="ko-KR" dirty="0" smtClean="0"/>
              <a:t>  </a:t>
            </a:r>
            <a:r>
              <a:rPr lang="ko-KR" altLang="en-US" dirty="0" smtClean="0"/>
              <a:t>기반으로 하여 만든 점이 다르다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44" y="71414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/>
              <a:t>2</a:t>
            </a:r>
            <a:r>
              <a:rPr lang="en-US" altLang="ko-KR" sz="2800" dirty="0" smtClean="0"/>
              <a:t>. </a:t>
            </a:r>
            <a:r>
              <a:rPr lang="ko-KR" altLang="en-US" sz="2800" dirty="0" smtClean="0"/>
              <a:t>운영체제의 종류</a:t>
            </a:r>
            <a:endParaRPr lang="ko-KR" alt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071546"/>
            <a:ext cx="8786380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en-US" altLang="ko-KR" dirty="0" smtClean="0"/>
              <a:t>6. OS/2</a:t>
            </a:r>
          </a:p>
          <a:p>
            <a:pPr marL="342900" indent="-342900"/>
            <a:r>
              <a:rPr lang="en-US" altLang="ko-KR" dirty="0"/>
              <a:t>	</a:t>
            </a:r>
            <a:r>
              <a:rPr lang="en-US" altLang="ko-KR" dirty="0" smtClean="0"/>
              <a:t>: 1987</a:t>
            </a:r>
            <a:r>
              <a:rPr lang="ko-KR" altLang="en-US" dirty="0" smtClean="0"/>
              <a:t>년에 발표된 </a:t>
            </a:r>
            <a:r>
              <a:rPr lang="en-US" altLang="ko-KR" dirty="0" smtClean="0"/>
              <a:t>IBM</a:t>
            </a:r>
            <a:r>
              <a:rPr lang="ko-KR" altLang="en-US" dirty="0" smtClean="0"/>
              <a:t>사의 </a:t>
            </a:r>
            <a:r>
              <a:rPr lang="en-US" altLang="ko-KR" dirty="0" smtClean="0"/>
              <a:t>PS/2 </a:t>
            </a:r>
            <a:r>
              <a:rPr lang="ko-KR" altLang="en-US" dirty="0" smtClean="0"/>
              <a:t>마이크로 컴퓨터를 위한 운영체제로 </a:t>
            </a:r>
            <a:r>
              <a:rPr lang="en-US" altLang="ko-KR" dirty="0" smtClean="0"/>
              <a:t>IBM</a:t>
            </a:r>
            <a:r>
              <a:rPr lang="ko-KR" altLang="en-US" dirty="0" smtClean="0"/>
              <a:t>사와</a:t>
            </a:r>
            <a:endParaRPr lang="en-US" altLang="ko-KR" dirty="0" smtClean="0"/>
          </a:p>
          <a:p>
            <a:pPr marL="342900" indent="-342900"/>
            <a:r>
              <a:rPr lang="en-US" altLang="ko-KR" dirty="0"/>
              <a:t>	</a:t>
            </a:r>
            <a:r>
              <a:rPr lang="en-US" altLang="ko-KR" dirty="0" smtClean="0"/>
              <a:t>  </a:t>
            </a:r>
            <a:r>
              <a:rPr lang="ko-KR" altLang="en-US" dirty="0" smtClean="0"/>
              <a:t>마이크로소프트사가 공동으로 개발하였다</a:t>
            </a:r>
            <a:r>
              <a:rPr lang="en-US" altLang="ko-KR" dirty="0" smtClean="0"/>
              <a:t>.</a:t>
            </a:r>
          </a:p>
          <a:p>
            <a:pPr marL="342900" indent="-342900"/>
            <a:endParaRPr lang="en-US" altLang="ko-KR" dirty="0"/>
          </a:p>
          <a:p>
            <a:pPr marL="342900" indent="-342900"/>
            <a:r>
              <a:rPr lang="en-US" altLang="ko-KR" dirty="0" smtClean="0"/>
              <a:t>7. Unix</a:t>
            </a:r>
          </a:p>
          <a:p>
            <a:pPr marL="342900" indent="-342900"/>
            <a:r>
              <a:rPr lang="en-US" altLang="ko-KR" dirty="0"/>
              <a:t>	</a:t>
            </a:r>
            <a:r>
              <a:rPr lang="en-US" altLang="ko-KR" dirty="0" smtClean="0"/>
              <a:t>: 1970</a:t>
            </a:r>
            <a:r>
              <a:rPr lang="ko-KR" altLang="en-US" dirty="0" smtClean="0"/>
              <a:t>년 초 미국 </a:t>
            </a:r>
            <a:r>
              <a:rPr lang="en-US" altLang="ko-KR" dirty="0" smtClean="0"/>
              <a:t>AT&amp;T</a:t>
            </a:r>
            <a:r>
              <a:rPr lang="ko-KR" altLang="en-US" dirty="0" smtClean="0"/>
              <a:t>사의 벨 연구소에서 개발된 다중 사용자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다중 작업용의</a:t>
            </a:r>
            <a:endParaRPr lang="en-US" altLang="ko-KR" dirty="0" smtClean="0"/>
          </a:p>
          <a:p>
            <a:pPr marL="342900" indent="-342900"/>
            <a:r>
              <a:rPr lang="en-US" altLang="ko-KR" dirty="0"/>
              <a:t>	</a:t>
            </a:r>
            <a:r>
              <a:rPr lang="en-US" altLang="ko-KR" dirty="0" smtClean="0"/>
              <a:t>  </a:t>
            </a:r>
            <a:r>
              <a:rPr lang="ko-KR" altLang="en-US" dirty="0" smtClean="0"/>
              <a:t>강력한 운영 체제이다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프로그램 개발을 위한 오퍼레이팅 시스템으로 개발되어</a:t>
            </a:r>
            <a:endParaRPr lang="en-US" altLang="ko-KR" dirty="0" smtClean="0"/>
          </a:p>
          <a:p>
            <a:pPr marL="342900" indent="-342900"/>
            <a:r>
              <a:rPr lang="en-US" altLang="ko-KR" dirty="0"/>
              <a:t>	</a:t>
            </a:r>
            <a:r>
              <a:rPr lang="en-US" altLang="ko-KR" dirty="0" smtClean="0"/>
              <a:t>  </a:t>
            </a:r>
            <a:r>
              <a:rPr lang="ko-KR" altLang="en-US" dirty="0" smtClean="0"/>
              <a:t>대학 연구소 등에서 폭 넓게 사용되고 있으며 대부분의 코드가 고급언어인</a:t>
            </a:r>
            <a:endParaRPr lang="en-US" altLang="ko-KR" dirty="0" smtClean="0"/>
          </a:p>
          <a:p>
            <a:pPr marL="342900" indent="-342900"/>
            <a:r>
              <a:rPr lang="en-US" altLang="ko-KR" dirty="0"/>
              <a:t>	</a:t>
            </a:r>
            <a:r>
              <a:rPr lang="en-US" altLang="ko-KR" dirty="0" smtClean="0"/>
              <a:t>  C</a:t>
            </a:r>
            <a:r>
              <a:rPr lang="ko-KR" altLang="en-US" dirty="0" smtClean="0"/>
              <a:t>언어로 기술 되어 있다</a:t>
            </a:r>
            <a:r>
              <a:rPr lang="en-US" altLang="ko-KR" dirty="0" smtClean="0"/>
              <a:t>.</a:t>
            </a:r>
          </a:p>
          <a:p>
            <a:pPr marL="342900" indent="-342900"/>
            <a:endParaRPr lang="en-US" altLang="ko-KR" dirty="0"/>
          </a:p>
          <a:p>
            <a:pPr marL="342900" indent="-342900"/>
            <a:r>
              <a:rPr lang="en-US" altLang="ko-KR" dirty="0" smtClean="0"/>
              <a:t>8. </a:t>
            </a:r>
            <a:r>
              <a:rPr lang="ko-KR" altLang="en-US" dirty="0" smtClean="0"/>
              <a:t>중대형 컴퓨터의 운영 체제</a:t>
            </a:r>
            <a:endParaRPr lang="en-US" altLang="ko-KR" dirty="0" smtClean="0"/>
          </a:p>
          <a:p>
            <a:pPr marL="342900" indent="-342900"/>
            <a:r>
              <a:rPr lang="en-US" altLang="ko-KR" dirty="0"/>
              <a:t>	</a:t>
            </a:r>
            <a:r>
              <a:rPr lang="en-US" altLang="ko-KR" dirty="0" smtClean="0"/>
              <a:t>: </a:t>
            </a:r>
            <a:r>
              <a:rPr lang="ko-KR" altLang="en-US" dirty="0" smtClean="0"/>
              <a:t>마이크로 컴퓨터에서 </a:t>
            </a:r>
            <a:r>
              <a:rPr lang="ko-KR" altLang="en-US" dirty="0" smtClean="0"/>
              <a:t>볼 수 </a:t>
            </a:r>
            <a:r>
              <a:rPr lang="ko-KR" altLang="en-US" dirty="0" smtClean="0"/>
              <a:t>있는 표준적인 운영 </a:t>
            </a:r>
            <a:r>
              <a:rPr lang="ko-KR" altLang="en-US" dirty="0" smtClean="0"/>
              <a:t>체제 같은 </a:t>
            </a:r>
            <a:r>
              <a:rPr lang="ko-KR" altLang="en-US" dirty="0" smtClean="0"/>
              <a:t>것은 없고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각 기종</a:t>
            </a:r>
            <a:endParaRPr lang="en-US" altLang="ko-KR" dirty="0" smtClean="0"/>
          </a:p>
          <a:p>
            <a:pPr marL="342900" indent="-342900"/>
            <a:r>
              <a:rPr lang="en-US" altLang="ko-KR" dirty="0"/>
              <a:t>	</a:t>
            </a:r>
            <a:r>
              <a:rPr lang="en-US" altLang="ko-KR" dirty="0" smtClean="0"/>
              <a:t>  </a:t>
            </a:r>
            <a:r>
              <a:rPr lang="ko-KR" altLang="en-US" dirty="0" smtClean="0"/>
              <a:t>마다 다른 </a:t>
            </a:r>
            <a:r>
              <a:rPr lang="ko-KR" altLang="en-US" dirty="0" smtClean="0"/>
              <a:t>운영체제를 </a:t>
            </a:r>
            <a:r>
              <a:rPr lang="ko-KR" altLang="en-US" dirty="0" smtClean="0"/>
              <a:t>사용한다</a:t>
            </a:r>
            <a:r>
              <a:rPr lang="en-US" altLang="ko-KR" dirty="0" smtClean="0"/>
              <a:t>.</a:t>
            </a:r>
          </a:p>
          <a:p>
            <a:pPr marL="342900" indent="-342900"/>
            <a:r>
              <a:rPr lang="en-US" altLang="ko-KR" dirty="0"/>
              <a:t>	</a:t>
            </a:r>
            <a:r>
              <a:rPr lang="en-US" altLang="ko-KR" dirty="0" smtClean="0"/>
              <a:t>  (1) IBM</a:t>
            </a:r>
            <a:r>
              <a:rPr lang="ko-KR" altLang="en-US" dirty="0" smtClean="0"/>
              <a:t>사의 </a:t>
            </a:r>
            <a:r>
              <a:rPr lang="en-US" altLang="ko-KR" dirty="0" smtClean="0"/>
              <a:t>OS : OS/VS, VM/CMS, MVS</a:t>
            </a:r>
          </a:p>
          <a:p>
            <a:pPr marL="342900" indent="-342900"/>
            <a:r>
              <a:rPr lang="en-US" altLang="ko-KR" dirty="0"/>
              <a:t>	</a:t>
            </a:r>
            <a:r>
              <a:rPr lang="en-US" altLang="ko-KR" dirty="0" smtClean="0"/>
              <a:t>  (2) DEC</a:t>
            </a:r>
            <a:r>
              <a:rPr lang="ko-KR" altLang="en-US" dirty="0" smtClean="0"/>
              <a:t>사의 </a:t>
            </a:r>
            <a:r>
              <a:rPr lang="en-US" altLang="ko-KR" dirty="0" smtClean="0"/>
              <a:t>VAX </a:t>
            </a:r>
            <a:r>
              <a:rPr lang="ko-KR" altLang="en-US" dirty="0" smtClean="0"/>
              <a:t>기종의 </a:t>
            </a:r>
            <a:r>
              <a:rPr lang="en-US" altLang="ko-KR" dirty="0" smtClean="0"/>
              <a:t>OS : VAX/VMS</a:t>
            </a:r>
          </a:p>
          <a:p>
            <a:pPr marL="342900" indent="-342900"/>
            <a:endParaRPr lang="en-US" altLang="ko-KR" dirty="0"/>
          </a:p>
          <a:p>
            <a:pPr marL="342900" indent="-342900"/>
            <a:r>
              <a:rPr lang="en-US" altLang="ko-KR" dirty="0" smtClean="0"/>
              <a:t>9. Linux</a:t>
            </a:r>
          </a:p>
          <a:p>
            <a:pPr marL="342900" indent="-342900"/>
            <a:r>
              <a:rPr lang="en-US" altLang="ko-KR" dirty="0"/>
              <a:t>	</a:t>
            </a:r>
            <a:r>
              <a:rPr lang="en-US" altLang="ko-KR" dirty="0" smtClean="0"/>
              <a:t>: 1989</a:t>
            </a:r>
            <a:r>
              <a:rPr lang="ko-KR" altLang="en-US" dirty="0" smtClean="0"/>
              <a:t>년 </a:t>
            </a:r>
            <a:r>
              <a:rPr lang="ko-KR" altLang="en-US" dirty="0" err="1" smtClean="0"/>
              <a:t>필란드</a:t>
            </a:r>
            <a:r>
              <a:rPr lang="ko-KR" altLang="en-US" dirty="0" smtClean="0"/>
              <a:t> 헬싱키대학에 재학 중이던 </a:t>
            </a:r>
            <a:r>
              <a:rPr lang="ko-KR" altLang="en-US" dirty="0" err="1" smtClean="0"/>
              <a:t>리누스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토발즈가</a:t>
            </a:r>
            <a:r>
              <a:rPr lang="ko-KR" altLang="en-US" dirty="0" smtClean="0"/>
              <a:t> 유닉스를 기반으로</a:t>
            </a:r>
            <a:endParaRPr lang="en-US" altLang="ko-KR" dirty="0" smtClean="0"/>
          </a:p>
          <a:p>
            <a:pPr marL="342900" indent="-342900"/>
            <a:r>
              <a:rPr lang="en-US" altLang="ko-KR" dirty="0"/>
              <a:t>	</a:t>
            </a:r>
            <a:r>
              <a:rPr lang="en-US" altLang="ko-KR" dirty="0" smtClean="0"/>
              <a:t>  </a:t>
            </a:r>
            <a:r>
              <a:rPr lang="ko-KR" altLang="en-US" dirty="0" smtClean="0"/>
              <a:t>개발한 공개용 </a:t>
            </a:r>
            <a:r>
              <a:rPr lang="en-US" altLang="ko-KR" dirty="0" smtClean="0"/>
              <a:t>OS</a:t>
            </a:r>
            <a:r>
              <a:rPr lang="ko-KR" altLang="en-US" dirty="0" smtClean="0"/>
              <a:t>이다</a:t>
            </a:r>
            <a:r>
              <a:rPr lang="en-US" altLang="ko-K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44" y="71414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dirty="0" smtClean="0"/>
              <a:t>3. </a:t>
            </a:r>
            <a:r>
              <a:rPr lang="ko-KR" altLang="en-US" sz="2800" dirty="0" smtClean="0"/>
              <a:t>프로그래밍 언어</a:t>
            </a:r>
            <a:endParaRPr lang="ko-KR" alt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071546"/>
            <a:ext cx="8619667" cy="54938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ko-KR" altLang="en-US" dirty="0" smtClean="0"/>
              <a:t>컴퓨터에 주어지는 </a:t>
            </a:r>
            <a:r>
              <a:rPr lang="ko-KR" altLang="en-US" dirty="0" smtClean="0"/>
              <a:t>일</a:t>
            </a:r>
            <a:r>
              <a:rPr lang="ko-KR" altLang="en-US" dirty="0" smtClean="0"/>
              <a:t>련의 </a:t>
            </a:r>
            <a:r>
              <a:rPr lang="ko-KR" altLang="en-US" dirty="0" smtClean="0"/>
              <a:t>명령문을 프로그램이라 하며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프로그램을 작성하는 데 </a:t>
            </a:r>
            <a:endParaRPr lang="en-US" altLang="ko-KR" dirty="0" smtClean="0"/>
          </a:p>
          <a:p>
            <a:pPr marL="342900" indent="-342900">
              <a:lnSpc>
                <a:spcPct val="150000"/>
              </a:lnSpc>
            </a:pPr>
            <a:r>
              <a:rPr lang="ko-KR" altLang="en-US" dirty="0" smtClean="0"/>
              <a:t>사용되는 언어를 프로그래밍 언어 라고 한다</a:t>
            </a:r>
            <a:r>
              <a:rPr lang="en-US" altLang="ko-KR" dirty="0" smtClean="0"/>
              <a:t>. </a:t>
            </a:r>
          </a:p>
          <a:p>
            <a:pPr marL="342900" indent="-342900">
              <a:lnSpc>
                <a:spcPct val="150000"/>
              </a:lnSpc>
            </a:pPr>
            <a:endParaRPr lang="en-US" altLang="ko-KR" dirty="0"/>
          </a:p>
          <a:p>
            <a:pPr marL="342900" indent="-342900">
              <a:lnSpc>
                <a:spcPct val="150000"/>
              </a:lnSpc>
            </a:pPr>
            <a:r>
              <a:rPr lang="ko-KR" altLang="en-US" dirty="0" smtClean="0"/>
              <a:t>프로그래밍 언어는 크게 대별하면 저급언어 즉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기계중심 언어로서 기계어에 </a:t>
            </a:r>
            <a:r>
              <a:rPr lang="ko-KR" altLang="en-US" dirty="0" err="1" smtClean="0"/>
              <a:t>가까</a:t>
            </a:r>
            <a:endParaRPr lang="en-US" altLang="ko-KR" dirty="0" smtClean="0"/>
          </a:p>
          <a:p>
            <a:pPr marL="342900" indent="-342900">
              <a:lnSpc>
                <a:spcPct val="150000"/>
              </a:lnSpc>
            </a:pPr>
            <a:r>
              <a:rPr lang="ko-KR" altLang="en-US" dirty="0" smtClean="0"/>
              <a:t>운 언어와 고급언어 즉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우리가 사용하는 자연어에 가까운 인간 중심 언어로</a:t>
            </a:r>
            <a:endParaRPr lang="en-US" altLang="ko-KR" dirty="0" smtClean="0"/>
          </a:p>
          <a:p>
            <a:pPr marL="342900" indent="-342900">
              <a:lnSpc>
                <a:spcPct val="150000"/>
              </a:lnSpc>
            </a:pPr>
            <a:r>
              <a:rPr lang="ko-KR" altLang="en-US" dirty="0" smtClean="0"/>
              <a:t>대별할 수 있다</a:t>
            </a:r>
            <a:r>
              <a:rPr lang="en-US" altLang="ko-KR" dirty="0" smtClean="0"/>
              <a:t>.</a:t>
            </a:r>
          </a:p>
          <a:p>
            <a:pPr marL="342900" indent="-342900">
              <a:lnSpc>
                <a:spcPct val="150000"/>
              </a:lnSpc>
            </a:pPr>
            <a:endParaRPr lang="en-US" altLang="ko-KR" dirty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dirty="0" smtClean="0"/>
              <a:t>저급언어</a:t>
            </a:r>
            <a:r>
              <a:rPr lang="en-US" altLang="ko-KR" dirty="0" smtClean="0"/>
              <a:t>(low level language)</a:t>
            </a:r>
          </a:p>
          <a:p>
            <a:pPr marL="342900" indent="-342900">
              <a:lnSpc>
                <a:spcPct val="150000"/>
              </a:lnSpc>
            </a:pPr>
            <a:r>
              <a:rPr lang="en-US" altLang="ko-KR" dirty="0" smtClean="0"/>
              <a:t>	- </a:t>
            </a:r>
            <a:r>
              <a:rPr lang="ko-KR" altLang="en-US" dirty="0" smtClean="0"/>
              <a:t>기계어</a:t>
            </a:r>
            <a:endParaRPr lang="en-US" altLang="ko-KR" dirty="0" smtClean="0"/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</a:t>
            </a:r>
            <a:r>
              <a:rPr lang="en-US" altLang="ko-KR" dirty="0" smtClean="0"/>
              <a:t>	: </a:t>
            </a:r>
            <a:r>
              <a:rPr lang="ko-KR" altLang="en-US" dirty="0" smtClean="0"/>
              <a:t>컴퓨터 구조에 대한 충분한 지식이 없으면 기계어는 이해하기 어렵고</a:t>
            </a:r>
            <a:endParaRPr lang="en-US" altLang="ko-KR" dirty="0" smtClean="0"/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</a:t>
            </a:r>
            <a:r>
              <a:rPr lang="en-US" altLang="ko-KR" dirty="0" smtClean="0"/>
              <a:t>	  </a:t>
            </a:r>
            <a:r>
              <a:rPr lang="ko-KR" altLang="en-US" dirty="0" smtClean="0"/>
              <a:t>프로그램 작성을 할 수 없기 때문에 </a:t>
            </a:r>
            <a:r>
              <a:rPr lang="ko-KR" altLang="en-US" dirty="0" err="1" smtClean="0"/>
              <a:t>범용성이</a:t>
            </a:r>
            <a:r>
              <a:rPr lang="ko-KR" altLang="en-US" dirty="0" smtClean="0"/>
              <a:t> 부족하고 숫자 </a:t>
            </a:r>
            <a:r>
              <a:rPr lang="en-US" altLang="ko-KR" dirty="0" smtClean="0"/>
              <a:t>0</a:t>
            </a:r>
            <a:r>
              <a:rPr lang="ko-KR" altLang="en-US" dirty="0" smtClean="0"/>
              <a:t>과 </a:t>
            </a:r>
            <a:r>
              <a:rPr lang="en-US" altLang="ko-KR" dirty="0" smtClean="0"/>
              <a:t>1</a:t>
            </a:r>
            <a:r>
              <a:rPr lang="ko-KR" altLang="en-US" dirty="0" smtClean="0"/>
              <a:t>을</a:t>
            </a:r>
            <a:endParaRPr lang="en-US" altLang="ko-KR" dirty="0" smtClean="0"/>
          </a:p>
          <a:p>
            <a:pPr marL="342900" indent="-342900">
              <a:lnSpc>
                <a:spcPct val="150000"/>
              </a:lnSpc>
            </a:pPr>
            <a:r>
              <a:rPr lang="en-US" altLang="ko-KR" dirty="0"/>
              <a:t>	</a:t>
            </a:r>
            <a:r>
              <a:rPr lang="en-US" altLang="ko-KR" dirty="0" smtClean="0"/>
              <a:t>	  </a:t>
            </a:r>
            <a:r>
              <a:rPr lang="ko-KR" altLang="en-US" dirty="0" smtClean="0"/>
              <a:t>사용함에 따라 프로그래머의 수고가 많이 필요하고 시간이 많이 걸린다</a:t>
            </a:r>
            <a:endParaRPr lang="en-US" altLang="ko-KR" dirty="0" smtClean="0"/>
          </a:p>
          <a:p>
            <a:pPr marL="342900" indent="-342900">
              <a:lnSpc>
                <a:spcPct val="150000"/>
              </a:lnSpc>
            </a:pP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</TotalTime>
  <Words>247</Words>
  <Application>Microsoft Office PowerPoint</Application>
  <PresentationFormat>화면 슬라이드 쇼(4:3)</PresentationFormat>
  <Paragraphs>162</Paragraphs>
  <Slides>13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황영종</dc:creator>
  <cp:lastModifiedBy>황영종</cp:lastModifiedBy>
  <cp:revision>10</cp:revision>
  <dcterms:created xsi:type="dcterms:W3CDTF">2011-10-21T16:20:26Z</dcterms:created>
  <dcterms:modified xsi:type="dcterms:W3CDTF">2011-10-31T05:24:01Z</dcterms:modified>
</cp:coreProperties>
</file>